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1" r:id="rId2"/>
    <p:sldId id="262" r:id="rId3"/>
    <p:sldId id="269" r:id="rId4"/>
    <p:sldId id="271" r:id="rId5"/>
    <p:sldId id="266" r:id="rId6"/>
    <p:sldId id="270" r:id="rId7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F"/>
    <a:srgbClr val="8EC298"/>
    <a:srgbClr val="E4007F"/>
    <a:srgbClr val="ED9DAC"/>
    <a:srgbClr val="E18175"/>
    <a:srgbClr val="EB470C"/>
    <a:srgbClr val="823687"/>
    <a:srgbClr val="4CAF53"/>
    <a:srgbClr val="014593"/>
    <a:srgbClr val="3E77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0"/>
    <p:restoredTop sz="94691"/>
  </p:normalViewPr>
  <p:slideViewPr>
    <p:cSldViewPr snapToGrid="0">
      <p:cViewPr varScale="1">
        <p:scale>
          <a:sx n="102" d="100"/>
          <a:sy n="102" d="100"/>
        </p:scale>
        <p:origin x="876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4794FB1-373B-28A0-98D7-D34BAD73BF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3470453" y="2666456"/>
            <a:ext cx="8478350" cy="169277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50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계속적 용법의 관계대명사 </a:t>
            </a:r>
            <a:r>
              <a:rPr lang="en-US" altLang="ko-KR" sz="5400" b="1" dirty="0"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which</a:t>
            </a:r>
            <a:endParaRPr lang="en-US" altLang="ko-Kore-KR" sz="5400" b="1" dirty="0">
              <a:latin typeface="Calibri" panose="020F0502020204030204" pitchFamily="34" charset="0"/>
              <a:ea typeface="나눔고딕" panose="020D0604000000000000" pitchFamily="50" charset="-127"/>
              <a:cs typeface="Calibri" panose="020F0502020204030204" pitchFamily="34" charset="0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A9BB7D57-C808-C102-12E1-1A1F33716D13}"/>
              </a:ext>
            </a:extLst>
          </p:cNvPr>
          <p:cNvCxnSpPr>
            <a:cxnSpLocks/>
          </p:cNvCxnSpPr>
          <p:nvPr/>
        </p:nvCxnSpPr>
        <p:spPr>
          <a:xfrm>
            <a:off x="2743200" y="1134854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그림 3">
            <a:extLst>
              <a:ext uri="{FF2B5EF4-FFF2-40B4-BE49-F238E27FC236}">
                <a16:creationId xmlns:a16="http://schemas.microsoft.com/office/drawing/2014/main" id="{D0A8333D-5404-4674-9A74-C63E7D5ED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453" y="666114"/>
            <a:ext cx="2032000" cy="4699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F634B96-06E2-8E68-6C9C-B5C31366B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568077" y="666114"/>
            <a:ext cx="2032000" cy="4699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A19A4AE9-B5AC-701C-F4B6-04811F2AF4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099" y="666114"/>
            <a:ext cx="1854200" cy="4699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9003C44-C867-425A-997F-8492AEC2EC74}"/>
              </a:ext>
            </a:extLst>
          </p:cNvPr>
          <p:cNvSpPr txBox="1"/>
          <p:nvPr/>
        </p:nvSpPr>
        <p:spPr>
          <a:xfrm>
            <a:off x="1595185" y="712187"/>
            <a:ext cx="400489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ore-KR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High School </a:t>
            </a:r>
            <a:r>
              <a:rPr lang="en-US" altLang="ko-Kore-KR" b="1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Common English 2 </a:t>
            </a:r>
            <a:r>
              <a:rPr lang="en-US" altLang="ko-Kore-KR" dirty="0"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(</a:t>
            </a:r>
            <a:r>
              <a:rPr lang="ko-KR" altLang="en-US" dirty="0"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민병천</a:t>
            </a:r>
            <a:r>
              <a:rPr lang="en-US" altLang="ko-Kore-KR" dirty="0"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)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01A521B3-02E1-7AA2-CC03-EBB1CAC67E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6209" y="2715861"/>
            <a:ext cx="1511300" cy="736600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9F5665CB-4F33-E553-1D8C-72ADE7A30B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902377" y="2715861"/>
            <a:ext cx="1511300" cy="7366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868E9EF-7ED1-01FF-4E68-BF1BB1DE2E87}"/>
              </a:ext>
            </a:extLst>
          </p:cNvPr>
          <p:cNvSpPr txBox="1"/>
          <p:nvPr/>
        </p:nvSpPr>
        <p:spPr>
          <a:xfrm>
            <a:off x="1496209" y="2699441"/>
            <a:ext cx="1917468" cy="76944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44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1</a:t>
            </a:r>
            <a:endParaRPr lang="en-US" altLang="ko-Kore-KR" sz="44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4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763922"/>
            <a:ext cx="9631580" cy="230377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계속적 용법의 관계대명사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는 </a:t>
            </a:r>
            <a:r>
              <a:rPr lang="ko-KR" altLang="en-US" sz="3000" spc="-15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선행사에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대한 부가적인 정보를 주기 위해 쓰이며 대개 「</a:t>
            </a:r>
            <a:r>
              <a:rPr lang="ko-KR" altLang="en-US" sz="3000" spc="-150" dirty="0" err="1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접속사＋대명사</a:t>
            </a:r>
            <a:r>
              <a:rPr lang="ko-KR" altLang="en-US" sz="3000" spc="-15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」로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풀어서 해석할 수 있다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계속적 용법의 관계대명사는 </a:t>
            </a:r>
            <a:r>
              <a:rPr lang="ko-KR" altLang="en-US" sz="3000" spc="-150" dirty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생략할 수 없으며 앞에 콤마</a:t>
            </a:r>
            <a:r>
              <a:rPr lang="en-US" altLang="ko-KR" sz="3000" spc="-150" dirty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(,)</a:t>
            </a:r>
            <a:r>
              <a:rPr lang="ko-KR" altLang="en-US" sz="3000" spc="-150" dirty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붙여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사용한다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en-US" altLang="ko-Kore-KR" sz="3000" spc="-150" dirty="0"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3D44D7CD-21C6-CCCA-1A9F-CE52C56A5C0C}"/>
              </a:ext>
            </a:extLst>
          </p:cNvPr>
          <p:cNvGrpSpPr/>
          <p:nvPr/>
        </p:nvGrpSpPr>
        <p:grpSpPr>
          <a:xfrm>
            <a:off x="1270480" y="602944"/>
            <a:ext cx="7360975" cy="646331"/>
            <a:chOff x="1270480" y="602944"/>
            <a:chExt cx="7360975" cy="646331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749285-CC10-C7B2-C89B-94893D4BF00E}"/>
                </a:ext>
              </a:extLst>
            </p:cNvPr>
            <p:cNvSpPr txBox="1"/>
            <p:nvPr/>
          </p:nvSpPr>
          <p:spPr>
            <a:xfrm>
              <a:off x="2535455" y="602944"/>
              <a:ext cx="609600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32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계속적 용법의 관계대명사 </a:t>
              </a:r>
              <a:r>
                <a:rPr lang="en-US" altLang="ko-KR" sz="3600" spc="-150" dirty="0">
                  <a:latin typeface="Calibri" panose="020F0502020204030204" pitchFamily="34" charset="0"/>
                  <a:ea typeface="나눔고딕" panose="020D0604000000000000" pitchFamily="50" charset="-127"/>
                  <a:cs typeface="Calibri" panose="020F0502020204030204" pitchFamily="34" charset="0"/>
                </a:rPr>
                <a:t>which</a:t>
              </a:r>
              <a:endParaRPr lang="ko-Kore-KR" altLang="en-US" sz="3600" spc="-150" dirty="0"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01CF4434-6845-8DC8-EE42-F70B933B21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0481" y="659273"/>
              <a:ext cx="965200" cy="482600"/>
            </a:xfrm>
            <a:prstGeom prst="rect">
              <a:avLst/>
            </a:prstGeom>
          </p:spPr>
        </p:pic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C87C023A-5213-0293-D4F8-ADC3DBEF85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1570255" y="659273"/>
              <a:ext cx="965200" cy="48260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333A994-49D1-9D0D-C597-2CE117762B3A}"/>
                </a:ext>
              </a:extLst>
            </p:cNvPr>
            <p:cNvSpPr txBox="1"/>
            <p:nvPr/>
          </p:nvSpPr>
          <p:spPr>
            <a:xfrm>
              <a:off x="1270480" y="638963"/>
              <a:ext cx="1264975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ko-KR" sz="2800" spc="-1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Point 1</a:t>
              </a:r>
              <a:endParaRPr lang="en-US" altLang="ko-Kore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endParaRPr>
            </a:p>
          </p:txBody>
        </p:sp>
      </p:grpSp>
      <p:pic>
        <p:nvPicPr>
          <p:cNvPr id="13" name="그림 12">
            <a:extLst>
              <a:ext uri="{FF2B5EF4-FFF2-40B4-BE49-F238E27FC236}">
                <a16:creationId xmlns:a16="http://schemas.microsoft.com/office/drawing/2014/main" id="{EBA10847-0AF6-FD52-BC5F-3AF2528605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5796" y="2007025"/>
            <a:ext cx="101600" cy="101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D7D61F1-100B-9EA7-64F0-E9EDE53C0748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1</a:t>
            </a:r>
          </a:p>
        </p:txBody>
      </p: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B4584BC6-A39C-35DB-DBA1-E97AB8850828}"/>
              </a:ext>
            </a:extLst>
          </p:cNvPr>
          <p:cNvSpPr txBox="1"/>
          <p:nvPr/>
        </p:nvSpPr>
        <p:spPr>
          <a:xfrm>
            <a:off x="1509935" y="1573799"/>
            <a:ext cx="9631580" cy="126265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관계대명사 </a:t>
            </a:r>
            <a:r>
              <a:rPr lang="en-US" altLang="ko-KR" sz="3600" spc="-150" dirty="0"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which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가 계속적 용법으로 쓰일 때는 </a:t>
            </a:r>
            <a:r>
              <a:rPr lang="ko-KR" altLang="en-US" sz="3000" spc="-150" dirty="0" err="1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사물뿐만</a:t>
            </a:r>
            <a:r>
              <a:rPr lang="ko-KR" altLang="en-US" sz="3000" spc="-150" dirty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아니라 문장의 일부나 전체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</a:t>
            </a:r>
            <a:r>
              <a:rPr lang="ko-KR" altLang="en-US" sz="3000" spc="-15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선행사로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삼을 수 있다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en-US" altLang="ko-Kore-KR" sz="3000" spc="-15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EBA10847-0AF6-FD52-BC5F-3AF2528605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5796" y="1948966"/>
            <a:ext cx="101600" cy="101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D7D61F1-100B-9EA7-64F0-E9EDE53C0748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1</a:t>
            </a: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098EF72B-C565-BBB7-3D3E-FA5D1D85DD42}"/>
              </a:ext>
            </a:extLst>
          </p:cNvPr>
          <p:cNvGrpSpPr/>
          <p:nvPr/>
        </p:nvGrpSpPr>
        <p:grpSpPr>
          <a:xfrm>
            <a:off x="1270480" y="602944"/>
            <a:ext cx="7360975" cy="646331"/>
            <a:chOff x="1270480" y="602944"/>
            <a:chExt cx="7360975" cy="646331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EDA4DB1-AD57-7D56-03BB-3B09F6A5804E}"/>
                </a:ext>
              </a:extLst>
            </p:cNvPr>
            <p:cNvSpPr txBox="1"/>
            <p:nvPr/>
          </p:nvSpPr>
          <p:spPr>
            <a:xfrm>
              <a:off x="2535455" y="602944"/>
              <a:ext cx="609600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32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계속적 용법의 관계대명사 </a:t>
              </a:r>
              <a:r>
                <a:rPr lang="en-US" altLang="ko-KR" sz="3600" spc="-150" dirty="0">
                  <a:latin typeface="Calibri" panose="020F0502020204030204" pitchFamily="34" charset="0"/>
                  <a:ea typeface="나눔고딕" panose="020D0604000000000000" pitchFamily="50" charset="-127"/>
                  <a:cs typeface="Calibri" panose="020F0502020204030204" pitchFamily="34" charset="0"/>
                </a:rPr>
                <a:t>which</a:t>
              </a:r>
              <a:endParaRPr lang="ko-Kore-KR" altLang="en-US" sz="3600" spc="-150" dirty="0"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9E8AE66F-ADAC-7B67-96D0-97990809713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70481" y="659273"/>
              <a:ext cx="965200" cy="482600"/>
            </a:xfrm>
            <a:prstGeom prst="rect">
              <a:avLst/>
            </a:prstGeom>
          </p:spPr>
        </p:pic>
        <p:pic>
          <p:nvPicPr>
            <p:cNvPr id="16" name="그림 15">
              <a:extLst>
                <a:ext uri="{FF2B5EF4-FFF2-40B4-BE49-F238E27FC236}">
                  <a16:creationId xmlns:a16="http://schemas.microsoft.com/office/drawing/2014/main" id="{57016B72-1A8F-52A1-D5AB-9A368B36531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1570255" y="659273"/>
              <a:ext cx="965200" cy="482600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E2D4D1F-F216-9159-1167-065AE37F4D43}"/>
                </a:ext>
              </a:extLst>
            </p:cNvPr>
            <p:cNvSpPr txBox="1"/>
            <p:nvPr/>
          </p:nvSpPr>
          <p:spPr>
            <a:xfrm>
              <a:off x="1270480" y="638963"/>
              <a:ext cx="1264975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ko-KR" sz="2800" spc="-1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Point 1</a:t>
              </a:r>
              <a:endParaRPr lang="en-US" altLang="ko-Kore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B4584BC6-A39C-35DB-DBA1-E97AB8850828}"/>
              </a:ext>
            </a:extLst>
          </p:cNvPr>
          <p:cNvSpPr txBox="1"/>
          <p:nvPr/>
        </p:nvSpPr>
        <p:spPr>
          <a:xfrm>
            <a:off x="1509935" y="3089557"/>
            <a:ext cx="9631580" cy="66204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관계대명사 </a:t>
            </a:r>
            <a:r>
              <a:rPr lang="en-US" altLang="ko-KR" sz="3600" spc="-150" dirty="0"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that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은 </a:t>
            </a:r>
            <a:r>
              <a:rPr lang="ko-KR" altLang="en-US" sz="3000" spc="-150" dirty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계속적 용법으로 쓰지 않는다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en-US" altLang="ko-Kore-KR" sz="3000" spc="-15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CB1476BB-A29F-512A-09AC-FBE02C1796AE}"/>
              </a:ext>
            </a:extLst>
          </p:cNvPr>
          <p:cNvGrpSpPr/>
          <p:nvPr/>
        </p:nvGrpSpPr>
        <p:grpSpPr>
          <a:xfrm>
            <a:off x="1089371" y="3293584"/>
            <a:ext cx="411138" cy="461665"/>
            <a:chOff x="1032115" y="3983637"/>
            <a:chExt cx="420755" cy="461665"/>
          </a:xfrm>
        </p:grpSpPr>
        <p:sp>
          <p:nvSpPr>
            <p:cNvPr id="19" name="직사각형 18"/>
            <p:cNvSpPr/>
            <p:nvPr/>
          </p:nvSpPr>
          <p:spPr>
            <a:xfrm>
              <a:off x="1032115" y="3983637"/>
              <a:ext cx="42075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+</a:t>
              </a:r>
              <a:endParaRPr lang="ko-KR" altLang="en-US" sz="2400" b="1" dirty="0"/>
            </a:p>
          </p:txBody>
        </p:sp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AF853B76-1666-3CE9-A51D-6650C4AF28DB}"/>
                </a:ext>
              </a:extLst>
            </p:cNvPr>
            <p:cNvSpPr/>
            <p:nvPr/>
          </p:nvSpPr>
          <p:spPr>
            <a:xfrm>
              <a:off x="1089179" y="4062308"/>
              <a:ext cx="288217" cy="28821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2501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39580C57-60D0-DEC3-5E9A-925F90C383B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571333"/>
            <a:ext cx="9631580" cy="55399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We visited </a:t>
            </a:r>
            <a:r>
              <a:rPr lang="en-US" altLang="ko-KR" sz="3600" i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the Taj Mahal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, which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was built in 1648.</a:t>
            </a:r>
            <a:endParaRPr lang="en-US" altLang="ko-Kore-KR" sz="3200" spc="-150" dirty="0"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그림 12">
            <a:extLst>
              <a:ext uri="{FF2B5EF4-FFF2-40B4-BE49-F238E27FC236}">
                <a16:creationId xmlns:a16="http://schemas.microsoft.com/office/drawing/2014/main" id="{EBA10847-0AF6-FD52-BC5F-3AF2528605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1870349"/>
            <a:ext cx="101600" cy="101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081A23-54D7-1F88-D529-2B67353BA6B6}"/>
              </a:ext>
            </a:extLst>
          </p:cNvPr>
          <p:cNvSpPr txBox="1"/>
          <p:nvPr/>
        </p:nvSpPr>
        <p:spPr>
          <a:xfrm>
            <a:off x="1509935" y="3054213"/>
            <a:ext cx="9631580" cy="55399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i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It snowed a lot last night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, which 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is rare in May.</a:t>
            </a:r>
            <a:endParaRPr lang="en-US" altLang="ko-KR" sz="3200" spc="-150" dirty="0"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F644AB2B-4333-25BD-51EE-B80EA838CA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3353229"/>
            <a:ext cx="101600" cy="101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0EA6670-0A19-C602-CFA8-852A95CB02A7}"/>
              </a:ext>
            </a:extLst>
          </p:cNvPr>
          <p:cNvSpPr txBox="1"/>
          <p:nvPr/>
        </p:nvSpPr>
        <p:spPr>
          <a:xfrm>
            <a:off x="1509935" y="4551606"/>
            <a:ext cx="9415332" cy="110799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i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The computer stopped working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, which 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caused me to do my homework by hand.</a:t>
            </a:r>
            <a:endParaRPr lang="en-US" altLang="ko-Kore-KR" sz="3200" spc="-150" dirty="0"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0D79C4B5-92B4-B555-D0DC-3EA42CEFE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4850622"/>
            <a:ext cx="101600" cy="101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349A24F-65B4-DB2D-91CA-71BBC810B0FD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1</a:t>
            </a: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A6255BC6-AE42-6457-CEF0-9A125D1270E6}"/>
              </a:ext>
            </a:extLst>
          </p:cNvPr>
          <p:cNvGrpSpPr/>
          <p:nvPr/>
        </p:nvGrpSpPr>
        <p:grpSpPr>
          <a:xfrm>
            <a:off x="1255967" y="673784"/>
            <a:ext cx="1264975" cy="482600"/>
            <a:chOff x="2983165" y="891498"/>
            <a:chExt cx="1264975" cy="482600"/>
          </a:xfrm>
        </p:grpSpPr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id="{F6A546E6-9915-7293-C7E9-3F34790C9FD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83166" y="891498"/>
              <a:ext cx="965200" cy="482600"/>
            </a:xfrm>
            <a:prstGeom prst="rect">
              <a:avLst/>
            </a:prstGeom>
          </p:spPr>
        </p:pic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id="{F83C84C7-848A-6F25-B24D-39E16BC006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3282940" y="891498"/>
              <a:ext cx="965200" cy="482600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4C7781F-B76E-3263-6958-2E7E68AF3419}"/>
                </a:ext>
              </a:extLst>
            </p:cNvPr>
            <p:cNvSpPr txBox="1"/>
            <p:nvPr/>
          </p:nvSpPr>
          <p:spPr>
            <a:xfrm>
              <a:off x="2983165" y="894271"/>
              <a:ext cx="1264975" cy="4770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ko-KR" altLang="en-US" sz="2500" b="1" spc="-100" dirty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예문</a:t>
              </a:r>
              <a:endParaRPr lang="en-US" altLang="ko-Kore-KR" sz="250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8579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799645" y="1602639"/>
            <a:ext cx="9631580" cy="14791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I walked past my old school, (that / which) is famous for its beautiful campus.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그룹 9">
            <a:extLst>
              <a:ext uri="{FF2B5EF4-FFF2-40B4-BE49-F238E27FC236}">
                <a16:creationId xmlns:a16="http://schemas.microsoft.com/office/drawing/2014/main" id="{70EAD265-DF5A-AC4C-1716-FD057C618232}"/>
              </a:ext>
            </a:extLst>
          </p:cNvPr>
          <p:cNvGrpSpPr/>
          <p:nvPr/>
        </p:nvGrpSpPr>
        <p:grpSpPr>
          <a:xfrm>
            <a:off x="1262013" y="623544"/>
            <a:ext cx="7669216" cy="522050"/>
            <a:chOff x="1262013" y="870287"/>
            <a:chExt cx="7669216" cy="52205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749285-CC10-C7B2-C89B-94893D4BF00E}"/>
                </a:ext>
              </a:extLst>
            </p:cNvPr>
            <p:cNvSpPr txBox="1"/>
            <p:nvPr/>
          </p:nvSpPr>
          <p:spPr>
            <a:xfrm>
              <a:off x="2835229" y="894438"/>
              <a:ext cx="60960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다음 문장의 괄호 안에서 알맞은 것을 고르시오</a:t>
              </a:r>
              <a:r>
                <a:rPr lang="en-US" altLang="ko-KR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.</a:t>
              </a:r>
              <a:endParaRPr lang="ko-Kore-KR" altLang="en-US" sz="2400" b="1" spc="-15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05EC14D0-39CE-FA5D-ADFA-F64FA25F47B6}"/>
                </a:ext>
              </a:extLst>
            </p:cNvPr>
            <p:cNvGrpSpPr/>
            <p:nvPr/>
          </p:nvGrpSpPr>
          <p:grpSpPr>
            <a:xfrm>
              <a:off x="1262013" y="870287"/>
              <a:ext cx="1473952" cy="522050"/>
              <a:chOff x="1262013" y="870287"/>
              <a:chExt cx="1473952" cy="522050"/>
            </a:xfrm>
          </p:grpSpPr>
          <p:pic>
            <p:nvPicPr>
              <p:cNvPr id="14" name="그림 13">
                <a:extLst>
                  <a:ext uri="{FF2B5EF4-FFF2-40B4-BE49-F238E27FC236}">
                    <a16:creationId xmlns:a16="http://schemas.microsoft.com/office/drawing/2014/main" id="{39BE69E3-4121-51AC-DB64-449AA0515F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62013" y="891497"/>
                <a:ext cx="1143000" cy="500840"/>
              </a:xfrm>
              <a:prstGeom prst="rect">
                <a:avLst/>
              </a:prstGeom>
            </p:spPr>
          </p:pic>
          <p:pic>
            <p:nvPicPr>
              <p:cNvPr id="15" name="그림 14">
                <a:extLst>
                  <a:ext uri="{FF2B5EF4-FFF2-40B4-BE49-F238E27FC236}">
                    <a16:creationId xmlns:a16="http://schemas.microsoft.com/office/drawing/2014/main" id="{EE2197A9-22F0-A0F1-797E-1B0A950BF6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1592965" y="891497"/>
                <a:ext cx="1143000" cy="500839"/>
              </a:xfrm>
              <a:prstGeom prst="rect">
                <a:avLst/>
              </a:prstGeom>
            </p:spPr>
          </p:pic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333A994-49D1-9D0D-C597-2CE117762B3A}"/>
                  </a:ext>
                </a:extLst>
              </p:cNvPr>
              <p:cNvSpPr txBox="1"/>
              <p:nvPr/>
            </p:nvSpPr>
            <p:spPr>
              <a:xfrm>
                <a:off x="1262013" y="870287"/>
                <a:ext cx="1473952" cy="477054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ko-KR" altLang="en-US" sz="2500" b="1" spc="-100" dirty="0">
                    <a:solidFill>
                      <a:schemeClr val="bg1"/>
                    </a:solidFill>
                    <a:effectLst/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연습문제</a:t>
                </a:r>
                <a:endParaRPr lang="en-US" altLang="ko-Kore-KR" sz="2500" b="1" spc="-100" dirty="0">
                  <a:solidFill>
                    <a:schemeClr val="bg1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endParaRPr>
              </a:p>
            </p:txBody>
          </p:sp>
        </p:grpSp>
      </p:grp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1810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3969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DEF95C-96BE-4AE5-349C-5E5ADB3E6438}"/>
              </a:ext>
            </a:extLst>
          </p:cNvPr>
          <p:cNvSpPr txBox="1"/>
          <p:nvPr/>
        </p:nvSpPr>
        <p:spPr>
          <a:xfrm>
            <a:off x="1799645" y="3797265"/>
            <a:ext cx="9631580" cy="14791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The player hit a home run, (that / which) excited the whole crowd in the stadium.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86788C-52F6-4059-C100-FDC9A6E3EB64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1</a:t>
            </a: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5EA5BD9B-D79D-04C0-2257-24C9A16DEC71}"/>
              </a:ext>
            </a:extLst>
          </p:cNvPr>
          <p:cNvSpPr/>
          <p:nvPr/>
        </p:nvSpPr>
        <p:spPr>
          <a:xfrm>
            <a:off x="7577222" y="1774252"/>
            <a:ext cx="1162332" cy="555567"/>
          </a:xfrm>
          <a:prstGeom prst="ellipse">
            <a:avLst/>
          </a:prstGeom>
          <a:noFill/>
          <a:ln w="28575">
            <a:solidFill>
              <a:srgbClr val="E400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타원 20">
            <a:extLst>
              <a:ext uri="{FF2B5EF4-FFF2-40B4-BE49-F238E27FC236}">
                <a16:creationId xmlns:a16="http://schemas.microsoft.com/office/drawing/2014/main" id="{E18CE64A-D352-6802-96E9-6DEE8D9EE1B1}"/>
              </a:ext>
            </a:extLst>
          </p:cNvPr>
          <p:cNvSpPr/>
          <p:nvPr/>
        </p:nvSpPr>
        <p:spPr>
          <a:xfrm>
            <a:off x="7343334" y="3950156"/>
            <a:ext cx="1132450" cy="613078"/>
          </a:xfrm>
          <a:prstGeom prst="ellipse">
            <a:avLst/>
          </a:prstGeom>
          <a:noFill/>
          <a:ln w="28575">
            <a:solidFill>
              <a:srgbClr val="E400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8376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799645" y="1602639"/>
            <a:ext cx="9631580" cy="14791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Jake did well on his exams, (which / what) was quite a surprise.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그룹 9">
            <a:extLst>
              <a:ext uri="{FF2B5EF4-FFF2-40B4-BE49-F238E27FC236}">
                <a16:creationId xmlns:a16="http://schemas.microsoft.com/office/drawing/2014/main" id="{70EAD265-DF5A-AC4C-1716-FD057C618232}"/>
              </a:ext>
            </a:extLst>
          </p:cNvPr>
          <p:cNvGrpSpPr/>
          <p:nvPr/>
        </p:nvGrpSpPr>
        <p:grpSpPr>
          <a:xfrm>
            <a:off x="1262013" y="623544"/>
            <a:ext cx="7669216" cy="522050"/>
            <a:chOff x="1262013" y="870287"/>
            <a:chExt cx="7669216" cy="52205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749285-CC10-C7B2-C89B-94893D4BF00E}"/>
                </a:ext>
              </a:extLst>
            </p:cNvPr>
            <p:cNvSpPr txBox="1"/>
            <p:nvPr/>
          </p:nvSpPr>
          <p:spPr>
            <a:xfrm>
              <a:off x="2835229" y="894438"/>
              <a:ext cx="60960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다음 문장의 괄호 안에서 알맞은 것을 고르시오</a:t>
              </a:r>
              <a:r>
                <a:rPr lang="en-US" altLang="ko-KR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.</a:t>
              </a:r>
              <a:endParaRPr lang="ko-Kore-KR" altLang="en-US" sz="2400" b="1" spc="-15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05EC14D0-39CE-FA5D-ADFA-F64FA25F47B6}"/>
                </a:ext>
              </a:extLst>
            </p:cNvPr>
            <p:cNvGrpSpPr/>
            <p:nvPr/>
          </p:nvGrpSpPr>
          <p:grpSpPr>
            <a:xfrm>
              <a:off x="1262013" y="870287"/>
              <a:ext cx="1473952" cy="522050"/>
              <a:chOff x="1262013" y="870287"/>
              <a:chExt cx="1473952" cy="522050"/>
            </a:xfrm>
          </p:grpSpPr>
          <p:pic>
            <p:nvPicPr>
              <p:cNvPr id="14" name="그림 13">
                <a:extLst>
                  <a:ext uri="{FF2B5EF4-FFF2-40B4-BE49-F238E27FC236}">
                    <a16:creationId xmlns:a16="http://schemas.microsoft.com/office/drawing/2014/main" id="{39BE69E3-4121-51AC-DB64-449AA0515F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62013" y="891497"/>
                <a:ext cx="1143000" cy="500840"/>
              </a:xfrm>
              <a:prstGeom prst="rect">
                <a:avLst/>
              </a:prstGeom>
            </p:spPr>
          </p:pic>
          <p:pic>
            <p:nvPicPr>
              <p:cNvPr id="15" name="그림 14">
                <a:extLst>
                  <a:ext uri="{FF2B5EF4-FFF2-40B4-BE49-F238E27FC236}">
                    <a16:creationId xmlns:a16="http://schemas.microsoft.com/office/drawing/2014/main" id="{EE2197A9-22F0-A0F1-797E-1B0A950BF6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1592965" y="891497"/>
                <a:ext cx="1143000" cy="500839"/>
              </a:xfrm>
              <a:prstGeom prst="rect">
                <a:avLst/>
              </a:prstGeom>
            </p:spPr>
          </p:pic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333A994-49D1-9D0D-C597-2CE117762B3A}"/>
                  </a:ext>
                </a:extLst>
              </p:cNvPr>
              <p:cNvSpPr txBox="1"/>
              <p:nvPr/>
            </p:nvSpPr>
            <p:spPr>
              <a:xfrm>
                <a:off x="1262013" y="870287"/>
                <a:ext cx="1473952" cy="477054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ko-KR" altLang="en-US" sz="2500" b="1" spc="-100" dirty="0">
                    <a:solidFill>
                      <a:schemeClr val="bg1"/>
                    </a:solidFill>
                    <a:effectLst/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연습문제</a:t>
                </a:r>
                <a:endParaRPr lang="en-US" altLang="ko-Kore-KR" sz="2500" b="1" spc="-100" dirty="0">
                  <a:solidFill>
                    <a:schemeClr val="bg1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endParaRPr>
              </a:p>
            </p:txBody>
          </p:sp>
        </p:grpSp>
      </p:grp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1810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3969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DEF95C-96BE-4AE5-349C-5E5ADB3E6438}"/>
              </a:ext>
            </a:extLst>
          </p:cNvPr>
          <p:cNvSpPr txBox="1"/>
          <p:nvPr/>
        </p:nvSpPr>
        <p:spPr>
          <a:xfrm>
            <a:off x="1799645" y="3797265"/>
            <a:ext cx="9631580" cy="14791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Her newest novel, (that / which) she wrote in just six months, became a bestseller overnight.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86788C-52F6-4059-C100-FDC9A6E3EB64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1</a:t>
            </a: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5EA5BD9B-D79D-04C0-2257-24C9A16DEC71}"/>
              </a:ext>
            </a:extLst>
          </p:cNvPr>
          <p:cNvSpPr/>
          <p:nvPr/>
        </p:nvSpPr>
        <p:spPr>
          <a:xfrm>
            <a:off x="6372677" y="1786665"/>
            <a:ext cx="1162332" cy="555567"/>
          </a:xfrm>
          <a:prstGeom prst="ellipse">
            <a:avLst/>
          </a:prstGeom>
          <a:noFill/>
          <a:ln w="28575">
            <a:solidFill>
              <a:srgbClr val="E400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타원 20">
            <a:extLst>
              <a:ext uri="{FF2B5EF4-FFF2-40B4-BE49-F238E27FC236}">
                <a16:creationId xmlns:a16="http://schemas.microsoft.com/office/drawing/2014/main" id="{E18CE64A-D352-6802-96E9-6DEE8D9EE1B1}"/>
              </a:ext>
            </a:extLst>
          </p:cNvPr>
          <p:cNvSpPr/>
          <p:nvPr/>
        </p:nvSpPr>
        <p:spPr>
          <a:xfrm>
            <a:off x="5962941" y="3969828"/>
            <a:ext cx="1132450" cy="613078"/>
          </a:xfrm>
          <a:prstGeom prst="ellipse">
            <a:avLst/>
          </a:prstGeom>
          <a:noFill/>
          <a:ln w="28575">
            <a:solidFill>
              <a:srgbClr val="E400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246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625</TotalTime>
  <Words>239</Words>
  <Application>Microsoft Office PowerPoint</Application>
  <PresentationFormat>와이드스크린</PresentationFormat>
  <Paragraphs>33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2" baseType="lpstr">
      <vt:lpstr>나눔고딕</vt:lpstr>
      <vt:lpstr>Aptos</vt:lpstr>
      <vt:lpstr>Aptos Display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이희진</cp:lastModifiedBy>
  <cp:revision>35</cp:revision>
  <dcterms:created xsi:type="dcterms:W3CDTF">2024-07-02T00:56:12Z</dcterms:created>
  <dcterms:modified xsi:type="dcterms:W3CDTF">2024-09-03T05:56:20Z</dcterms:modified>
</cp:coreProperties>
</file>